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4D8E489-B48A-448B-9952-BD04F904C177}">
  <a:tblStyle styleId="{D4D8E489-B48A-448B-9952-BD04F904C1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0450f299c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0450f299c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0450f299c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90450f299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0450f299c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90450f299c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bbe130514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bbe130514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bbe130514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bbe130514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065a49ba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065a49ba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0450f299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0450f299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0450f299c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0450f299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065a49ba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065a49ba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9065a49ba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9065a49ba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9065a49ba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9065a49ba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4 + 2 Spalten">
  <p:cSld name="TITLE_2">
    <p:bg>
      <p:bgPr>
        <a:solidFill>
          <a:srgbClr val="FFFFFF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" name="Google Shape;8;p2"/>
          <p:cNvSpPr/>
          <p:nvPr/>
        </p:nvSpPr>
        <p:spPr>
          <a:xfrm>
            <a:off x="750" y="-75"/>
            <a:ext cx="22878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9;p2"/>
          <p:cNvSpPr txBox="1"/>
          <p:nvPr>
            <p:ph type="title"/>
          </p:nvPr>
        </p:nvSpPr>
        <p:spPr>
          <a:xfrm>
            <a:off x="343050" y="2576775"/>
            <a:ext cx="16032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body"/>
          </p:nvPr>
        </p:nvSpPr>
        <p:spPr>
          <a:xfrm>
            <a:off x="343050" y="3874200"/>
            <a:ext cx="16032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2" type="title"/>
          </p:nvPr>
        </p:nvSpPr>
        <p:spPr>
          <a:xfrm>
            <a:off x="2511450" y="236700"/>
            <a:ext cx="59913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3" type="body"/>
          </p:nvPr>
        </p:nvSpPr>
        <p:spPr>
          <a:xfrm>
            <a:off x="2511450" y="4197600"/>
            <a:ext cx="3022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4" type="body"/>
          </p:nvPr>
        </p:nvSpPr>
        <p:spPr>
          <a:xfrm>
            <a:off x="5774900" y="4197600"/>
            <a:ext cx="3022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1442">
          <p15:clr>
            <a:srgbClr val="FA7B17"/>
          </p15:clr>
        </p15:guide>
        <p15:guide id="3" pos="1582">
          <p15:clr>
            <a:srgbClr val="FA7B17"/>
          </p15:clr>
        </p15:guide>
        <p15:guide id="4" pos="3493">
          <p15:clr>
            <a:srgbClr val="FA7B17"/>
          </p15:clr>
        </p15:guide>
        <p15:guide id="5" pos="3638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orient="horz" pos="2516">
          <p15:clr>
            <a:srgbClr val="FA7B17"/>
          </p15:clr>
        </p15:guide>
        <p15:guide id="10" orient="horz" pos="2644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ktion">
  <p:cSld name="TITLE_1">
    <p:bg>
      <p:bgPr>
        <a:solidFill>
          <a:srgbClr val="FFFF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/>
          <p:nvPr/>
        </p:nvSpPr>
        <p:spPr>
          <a:xfrm>
            <a:off x="700" y="-75"/>
            <a:ext cx="91440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1"/>
          <p:cNvSpPr txBox="1"/>
          <p:nvPr>
            <p:ph idx="12" type="sldNum"/>
          </p:nvPr>
        </p:nvSpPr>
        <p:spPr>
          <a:xfrm>
            <a:off x="5307275" y="1968500"/>
            <a:ext cx="3917100" cy="42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 rtl="0" algn="r">
              <a:buNone/>
              <a:defRPr sz="27000">
                <a:solidFill>
                  <a:srgbClr val="C29F69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91" name="Google Shape;91;p11"/>
          <p:cNvSpPr txBox="1"/>
          <p:nvPr>
            <p:ph type="title"/>
          </p:nvPr>
        </p:nvSpPr>
        <p:spPr>
          <a:xfrm>
            <a:off x="802125" y="3332075"/>
            <a:ext cx="4712400" cy="10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Roboto Light"/>
              <a:buNone/>
              <a:defRPr sz="32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92" name="Google Shape;92;p11"/>
          <p:cNvSpPr txBox="1"/>
          <p:nvPr>
            <p:ph idx="1" type="subTitle"/>
          </p:nvPr>
        </p:nvSpPr>
        <p:spPr>
          <a:xfrm>
            <a:off x="802125" y="0"/>
            <a:ext cx="902400" cy="19083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108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"/>
              <a:buNone/>
              <a:defRPr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150" y="-225"/>
            <a:ext cx="9144000" cy="5143500"/>
          </a:xfrm>
          <a:prstGeom prst="rect">
            <a:avLst/>
          </a:prstGeom>
          <a:solidFill>
            <a:srgbClr val="EBEBEB">
              <a:alpha val="2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2"/>
          <p:cNvSpPr/>
          <p:nvPr/>
        </p:nvSpPr>
        <p:spPr>
          <a:xfrm>
            <a:off x="150" y="-225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29411"/>
                </a:srgbClr>
              </a:gs>
              <a:gs pos="46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2"/>
          <p:cNvSpPr/>
          <p:nvPr/>
        </p:nvSpPr>
        <p:spPr>
          <a:xfrm>
            <a:off x="700" y="1841500"/>
            <a:ext cx="3301200" cy="33018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2"/>
          <p:cNvSpPr txBox="1"/>
          <p:nvPr>
            <p:ph type="title"/>
          </p:nvPr>
        </p:nvSpPr>
        <p:spPr>
          <a:xfrm>
            <a:off x="487975" y="2576775"/>
            <a:ext cx="2352900" cy="157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700"/>
              <a:buFont typeface="Roboto Light"/>
              <a:buNone/>
              <a:defRPr sz="2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Light"/>
              <a:buNone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Light"/>
              <a:buNone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Light"/>
              <a:buNone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Light"/>
              <a:buNone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Light"/>
              <a:buNone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Light"/>
              <a:buNone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Light"/>
              <a:buNone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Light"/>
              <a:buNone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98" name="Google Shape;98;p12"/>
          <p:cNvSpPr txBox="1"/>
          <p:nvPr>
            <p:ph idx="2" type="title"/>
          </p:nvPr>
        </p:nvSpPr>
        <p:spPr>
          <a:xfrm>
            <a:off x="1968050" y="4287925"/>
            <a:ext cx="872700" cy="8556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Light"/>
              <a:buNone/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99" name="Google Shape;9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1089" y="4395734"/>
            <a:ext cx="1368000" cy="403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4 + 1 Spalte">
  <p:cSld name="TITLE_2_4">
    <p:bg>
      <p:bgPr>
        <a:solidFill>
          <a:srgbClr val="FFFF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750" y="-75"/>
            <a:ext cx="22878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343050" y="2576775"/>
            <a:ext cx="16032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343050" y="3874200"/>
            <a:ext cx="16032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title"/>
          </p:nvPr>
        </p:nvSpPr>
        <p:spPr>
          <a:xfrm>
            <a:off x="2511450" y="236700"/>
            <a:ext cx="59913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3" type="body"/>
          </p:nvPr>
        </p:nvSpPr>
        <p:spPr>
          <a:xfrm>
            <a:off x="2511450" y="4197600"/>
            <a:ext cx="62859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4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1442">
          <p15:clr>
            <a:srgbClr val="FA7B17"/>
          </p15:clr>
        </p15:guide>
        <p15:guide id="3" pos="1582">
          <p15:clr>
            <a:srgbClr val="FA7B17"/>
          </p15:clr>
        </p15:guide>
        <p15:guide id="4" pos="3493">
          <p15:clr>
            <a:srgbClr val="FA7B17"/>
          </p15:clr>
        </p15:guide>
        <p15:guide id="5" pos="3638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orient="horz" pos="2516">
          <p15:clr>
            <a:srgbClr val="FA7B17"/>
          </p15:clr>
        </p15:guide>
        <p15:guide id="10" orient="horz" pos="264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4 + 3 Spalten">
  <p:cSld name="TITLE_2_3">
    <p:bg>
      <p:bgPr>
        <a:solidFill>
          <a:srgbClr val="FFFFFF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750" y="-75"/>
            <a:ext cx="22878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343050" y="2576775"/>
            <a:ext cx="16032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343050" y="3874200"/>
            <a:ext cx="16032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2" type="title"/>
          </p:nvPr>
        </p:nvSpPr>
        <p:spPr>
          <a:xfrm>
            <a:off x="2511450" y="236700"/>
            <a:ext cx="59913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3" type="body"/>
          </p:nvPr>
        </p:nvSpPr>
        <p:spPr>
          <a:xfrm>
            <a:off x="2511450" y="4196700"/>
            <a:ext cx="19455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4" type="body"/>
          </p:nvPr>
        </p:nvSpPr>
        <p:spPr>
          <a:xfrm>
            <a:off x="4687100" y="4196700"/>
            <a:ext cx="19455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5" type="body"/>
          </p:nvPr>
        </p:nvSpPr>
        <p:spPr>
          <a:xfrm>
            <a:off x="6851775" y="4196700"/>
            <a:ext cx="19455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6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1442">
          <p15:clr>
            <a:srgbClr val="FA7B17"/>
          </p15:clr>
        </p15:guide>
        <p15:guide id="3" pos="1582">
          <p15:clr>
            <a:srgbClr val="FA7B17"/>
          </p15:clr>
        </p15:guide>
        <p15:guide id="4" pos="2807">
          <p15:clr>
            <a:srgbClr val="FA7B17"/>
          </p15:clr>
        </p15:guide>
        <p15:guide id="5" pos="2953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pos="4178">
          <p15:clr>
            <a:srgbClr val="FA7B17"/>
          </p15:clr>
        </p15:guide>
        <p15:guide id="10" pos="4323">
          <p15:clr>
            <a:srgbClr val="FA7B17"/>
          </p15:clr>
        </p15:guide>
        <p15:guide id="11" orient="horz" pos="2516">
          <p15:clr>
            <a:srgbClr val="FA7B17"/>
          </p15:clr>
        </p15:guide>
        <p15:guide id="12" orient="horz" pos="2644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4 + 4 Spalten">
  <p:cSld name="TITLE_2_2">
    <p:bg>
      <p:bgPr>
        <a:solidFill>
          <a:srgbClr val="FFFFFF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50" y="-75"/>
            <a:ext cx="22878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343050" y="2576775"/>
            <a:ext cx="16032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343050" y="3874200"/>
            <a:ext cx="16032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2" type="title"/>
          </p:nvPr>
        </p:nvSpPr>
        <p:spPr>
          <a:xfrm>
            <a:off x="2511450" y="236700"/>
            <a:ext cx="59913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3" type="body"/>
          </p:nvPr>
        </p:nvSpPr>
        <p:spPr>
          <a:xfrm>
            <a:off x="2511450" y="4196700"/>
            <a:ext cx="14709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4" type="body"/>
          </p:nvPr>
        </p:nvSpPr>
        <p:spPr>
          <a:xfrm>
            <a:off x="4212425" y="4196700"/>
            <a:ext cx="1332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5" type="body"/>
          </p:nvPr>
        </p:nvSpPr>
        <p:spPr>
          <a:xfrm>
            <a:off x="7326375" y="4196700"/>
            <a:ext cx="14709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6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7" type="body"/>
          </p:nvPr>
        </p:nvSpPr>
        <p:spPr>
          <a:xfrm>
            <a:off x="5769400" y="4196700"/>
            <a:ext cx="1332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1442">
          <p15:clr>
            <a:srgbClr val="FA7B17"/>
          </p15:clr>
        </p15:guide>
        <p15:guide id="3" pos="1582">
          <p15:clr>
            <a:srgbClr val="FA7B17"/>
          </p15:clr>
        </p15:guide>
        <p15:guide id="4" pos="2509">
          <p15:clr>
            <a:srgbClr val="FA7B17"/>
          </p15:clr>
        </p15:guide>
        <p15:guide id="5" pos="2653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pos="3493">
          <p15:clr>
            <a:srgbClr val="FA7B17"/>
          </p15:clr>
        </p15:guide>
        <p15:guide id="10" pos="3638">
          <p15:clr>
            <a:srgbClr val="FA7B17"/>
          </p15:clr>
        </p15:guide>
        <p15:guide id="11" pos="4477">
          <p15:clr>
            <a:srgbClr val="FA7B17"/>
          </p15:clr>
        </p15:guide>
        <p15:guide id="12" pos="4622">
          <p15:clr>
            <a:srgbClr val="FA7B17"/>
          </p15:clr>
        </p15:guide>
        <p15:guide id="13" orient="horz" pos="2644">
          <p15:clr>
            <a:srgbClr val="FA7B17"/>
          </p15:clr>
        </p15:guide>
        <p15:guide id="14" orient="horz" pos="2516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+ 2 Spalten">
  <p:cSld name="TITLE_2_1">
    <p:bg>
      <p:bgPr>
        <a:solidFill>
          <a:srgbClr val="FFFFFF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750" y="-75"/>
            <a:ext cx="30126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type="title"/>
          </p:nvPr>
        </p:nvSpPr>
        <p:spPr>
          <a:xfrm>
            <a:off x="343050" y="2576775"/>
            <a:ext cx="23322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343050" y="3874100"/>
            <a:ext cx="23322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3" type="body"/>
          </p:nvPr>
        </p:nvSpPr>
        <p:spPr>
          <a:xfrm>
            <a:off x="3239850" y="4196700"/>
            <a:ext cx="2664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4" type="body"/>
          </p:nvPr>
        </p:nvSpPr>
        <p:spPr>
          <a:xfrm>
            <a:off x="6130800" y="4196700"/>
            <a:ext cx="2664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1898">
          <p15:clr>
            <a:srgbClr val="FA7B17"/>
          </p15:clr>
        </p15:guide>
        <p15:guide id="3" pos="2041">
          <p15:clr>
            <a:srgbClr val="FA7B17"/>
          </p15:clr>
        </p15:guide>
        <p15:guide id="4" pos="3719">
          <p15:clr>
            <a:srgbClr val="FA7B17"/>
          </p15:clr>
        </p15:guide>
        <p15:guide id="5" pos="3862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orient="horz" pos="2644">
          <p15:clr>
            <a:srgbClr val="FA7B17"/>
          </p15:clr>
        </p15:guide>
        <p15:guide id="10" orient="horz" pos="251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+ 1 Spalte">
  <p:cSld name="TITLE_2_1_3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750" y="-75"/>
            <a:ext cx="30126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7"/>
          <p:cNvSpPr txBox="1"/>
          <p:nvPr>
            <p:ph type="title"/>
          </p:nvPr>
        </p:nvSpPr>
        <p:spPr>
          <a:xfrm>
            <a:off x="343050" y="2576775"/>
            <a:ext cx="23322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" type="body"/>
          </p:nvPr>
        </p:nvSpPr>
        <p:spPr>
          <a:xfrm>
            <a:off x="343050" y="3874100"/>
            <a:ext cx="23322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3" type="body"/>
          </p:nvPr>
        </p:nvSpPr>
        <p:spPr>
          <a:xfrm>
            <a:off x="3239850" y="4196700"/>
            <a:ext cx="55554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4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1898">
          <p15:clr>
            <a:srgbClr val="FA7B17"/>
          </p15:clr>
        </p15:guide>
        <p15:guide id="3" pos="2041">
          <p15:clr>
            <a:srgbClr val="FA7B17"/>
          </p15:clr>
        </p15:guide>
        <p15:guide id="4" pos="3719">
          <p15:clr>
            <a:srgbClr val="FA7B17"/>
          </p15:clr>
        </p15:guide>
        <p15:guide id="5" pos="3862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orient="horz" pos="2644">
          <p15:clr>
            <a:srgbClr val="FA7B17"/>
          </p15:clr>
        </p15:guide>
        <p15:guide id="10" orient="horz" pos="251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/3 + 3 Spalten">
  <p:cSld name="TITLE_2_1_2">
    <p:bg>
      <p:bgPr>
        <a:solidFill>
          <a:srgbClr val="FFFFFF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/>
          <p:nvPr/>
        </p:nvSpPr>
        <p:spPr>
          <a:xfrm>
            <a:off x="750" y="-75"/>
            <a:ext cx="30126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8"/>
          <p:cNvSpPr txBox="1"/>
          <p:nvPr>
            <p:ph type="title"/>
          </p:nvPr>
        </p:nvSpPr>
        <p:spPr>
          <a:xfrm>
            <a:off x="343050" y="2576775"/>
            <a:ext cx="23322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1" type="body"/>
          </p:nvPr>
        </p:nvSpPr>
        <p:spPr>
          <a:xfrm>
            <a:off x="343050" y="3874100"/>
            <a:ext cx="23322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66" name="Google Shape;66;p8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7" name="Google Shape;67;p8"/>
          <p:cNvSpPr txBox="1"/>
          <p:nvPr>
            <p:ph idx="3" type="body"/>
          </p:nvPr>
        </p:nvSpPr>
        <p:spPr>
          <a:xfrm>
            <a:off x="3239850" y="4196700"/>
            <a:ext cx="17007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68" name="Google Shape;68;p8"/>
          <p:cNvSpPr txBox="1"/>
          <p:nvPr>
            <p:ph idx="4" type="body"/>
          </p:nvPr>
        </p:nvSpPr>
        <p:spPr>
          <a:xfrm>
            <a:off x="5170800" y="4196700"/>
            <a:ext cx="17007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69" name="Google Shape;69;p8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6" type="body"/>
          </p:nvPr>
        </p:nvSpPr>
        <p:spPr>
          <a:xfrm>
            <a:off x="7097575" y="4196700"/>
            <a:ext cx="17007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1898">
          <p15:clr>
            <a:srgbClr val="FA7B17"/>
          </p15:clr>
        </p15:guide>
        <p15:guide id="3" pos="2041">
          <p15:clr>
            <a:srgbClr val="FA7B17"/>
          </p15:clr>
        </p15:guide>
        <p15:guide id="4" pos="3115">
          <p15:clr>
            <a:srgbClr val="FA7B17"/>
          </p15:clr>
        </p15:guide>
        <p15:guide id="5" pos="3257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pos="4329">
          <p15:clr>
            <a:srgbClr val="FA7B17"/>
          </p15:clr>
        </p15:guide>
        <p15:guide id="10" pos="4471">
          <p15:clr>
            <a:srgbClr val="FA7B17"/>
          </p15:clr>
        </p15:guide>
        <p15:guide id="11" orient="horz" pos="2644">
          <p15:clr>
            <a:srgbClr val="FA7B17"/>
          </p15:clr>
        </p15:guide>
        <p15:guide id="12" orient="horz" pos="2516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/5 + 2 Spalten">
  <p:cSld name="TITLE_2_1_1">
    <p:bg>
      <p:bgPr>
        <a:solidFill>
          <a:srgbClr val="FFFFF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/>
          <p:nvPr/>
        </p:nvSpPr>
        <p:spPr>
          <a:xfrm>
            <a:off x="750" y="-75"/>
            <a:ext cx="35919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9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p9"/>
          <p:cNvSpPr txBox="1"/>
          <p:nvPr>
            <p:ph type="title"/>
          </p:nvPr>
        </p:nvSpPr>
        <p:spPr>
          <a:xfrm>
            <a:off x="343050" y="2576775"/>
            <a:ext cx="29073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75" name="Google Shape;75;p9"/>
          <p:cNvSpPr txBox="1"/>
          <p:nvPr>
            <p:ph idx="1" type="body"/>
          </p:nvPr>
        </p:nvSpPr>
        <p:spPr>
          <a:xfrm>
            <a:off x="343050" y="3874100"/>
            <a:ext cx="2907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76" name="Google Shape;76;p9"/>
          <p:cNvSpPr txBox="1"/>
          <p:nvPr>
            <p:ph idx="2" type="title"/>
          </p:nvPr>
        </p:nvSpPr>
        <p:spPr>
          <a:xfrm>
            <a:off x="3814800" y="236700"/>
            <a:ext cx="46881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7" name="Google Shape;77;p9"/>
          <p:cNvSpPr txBox="1"/>
          <p:nvPr>
            <p:ph idx="3" type="body"/>
          </p:nvPr>
        </p:nvSpPr>
        <p:spPr>
          <a:xfrm>
            <a:off x="3814800" y="4196700"/>
            <a:ext cx="2376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4" type="body"/>
          </p:nvPr>
        </p:nvSpPr>
        <p:spPr>
          <a:xfrm>
            <a:off x="6418950" y="4196700"/>
            <a:ext cx="2376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79" name="Google Shape;79;p9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2263">
          <p15:clr>
            <a:srgbClr val="FA7B17"/>
          </p15:clr>
        </p15:guide>
        <p15:guide id="3" pos="2403">
          <p15:clr>
            <a:srgbClr val="FA7B17"/>
          </p15:clr>
        </p15:guide>
        <p15:guide id="4" pos="3900">
          <p15:clr>
            <a:srgbClr val="FA7B17"/>
          </p15:clr>
        </p15:guide>
        <p15:guide id="5" pos="4043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orient="horz" pos="2644">
          <p15:clr>
            <a:srgbClr val="FA7B17"/>
          </p15:clr>
        </p15:guide>
        <p15:guide id="10" orient="horz" pos="2516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/5 + 1 Spalte">
  <p:cSld name="TITLE_2_1_1_1">
    <p:bg>
      <p:bgPr>
        <a:solidFill>
          <a:srgbClr val="FFFFF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/>
          <p:nvPr/>
        </p:nvSpPr>
        <p:spPr>
          <a:xfrm>
            <a:off x="750" y="-75"/>
            <a:ext cx="3591900" cy="5143500"/>
          </a:xfrm>
          <a:prstGeom prst="rect">
            <a:avLst/>
          </a:prstGeom>
          <a:gradFill>
            <a:gsLst>
              <a:gs pos="0">
                <a:srgbClr val="F9F9F9">
                  <a:alpha val="85098"/>
                </a:srgbClr>
              </a:gs>
              <a:gs pos="100000">
                <a:srgbClr val="EEEEEE">
                  <a:alpha val="85098"/>
                </a:srgbClr>
              </a:gs>
            </a:gsLst>
            <a:lin ang="19499931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10"/>
          <p:cNvSpPr txBox="1"/>
          <p:nvPr>
            <p:ph type="title"/>
          </p:nvPr>
        </p:nvSpPr>
        <p:spPr>
          <a:xfrm>
            <a:off x="343050" y="2576775"/>
            <a:ext cx="29073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900"/>
              <a:buFont typeface="Roboto Light"/>
              <a:buNone/>
              <a:defRPr sz="19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84" name="Google Shape;84;p10"/>
          <p:cNvSpPr txBox="1"/>
          <p:nvPr>
            <p:ph idx="1" type="body"/>
          </p:nvPr>
        </p:nvSpPr>
        <p:spPr>
          <a:xfrm>
            <a:off x="343050" y="3874100"/>
            <a:ext cx="2907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85" name="Google Shape;85;p10"/>
          <p:cNvSpPr txBox="1"/>
          <p:nvPr>
            <p:ph idx="2" type="title"/>
          </p:nvPr>
        </p:nvSpPr>
        <p:spPr>
          <a:xfrm>
            <a:off x="3814800" y="236700"/>
            <a:ext cx="46881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00"/>
              <a:buFont typeface="Roboto"/>
              <a:buNone/>
              <a:defRPr sz="1000">
                <a:solidFill>
                  <a:srgbClr val="3B3B3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3" type="body"/>
          </p:nvPr>
        </p:nvSpPr>
        <p:spPr>
          <a:xfrm>
            <a:off x="3814800" y="4196700"/>
            <a:ext cx="4983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273050" lvl="1" marL="914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73050" lvl="2" marL="1371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273050" lvl="3" marL="18288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73050" lvl="4" marL="22860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73050" lvl="5" marL="2743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73050" lvl="6" marL="32004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●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73050" lvl="7" marL="36576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B3B3B"/>
              </a:buClr>
              <a:buSzPts val="700"/>
              <a:buFont typeface="Roboto Light"/>
              <a:buChar char="○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73050" lvl="8" marL="411480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B3B3B"/>
              </a:buClr>
              <a:buSzPts val="700"/>
              <a:buFont typeface="Roboto Light"/>
              <a:buChar char="■"/>
              <a:defRPr sz="700">
                <a:solidFill>
                  <a:srgbClr val="3B3B3B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87" name="Google Shape;87;p10"/>
          <p:cNvSpPr txBox="1"/>
          <p:nvPr>
            <p:ph idx="4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  <a:solidFill>
            <a:srgbClr val="C29F69"/>
          </a:solidFill>
          <a:ln>
            <a:noFill/>
          </a:ln>
        </p:spPr>
        <p:txBody>
          <a:bodyPr anchorCtr="0" anchor="b" bIns="3600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15">
          <p15:clr>
            <a:srgbClr val="FA7B17"/>
          </p15:clr>
        </p15:guide>
        <p15:guide id="2" pos="2263">
          <p15:clr>
            <a:srgbClr val="FA7B17"/>
          </p15:clr>
        </p15:guide>
        <p15:guide id="3" pos="2403">
          <p15:clr>
            <a:srgbClr val="FA7B17"/>
          </p15:clr>
        </p15:guide>
        <p15:guide id="4" pos="3900">
          <p15:clr>
            <a:srgbClr val="FA7B17"/>
          </p15:clr>
        </p15:guide>
        <p15:guide id="5" pos="4043">
          <p15:clr>
            <a:srgbClr val="FA7B17"/>
          </p15:clr>
        </p15:guide>
        <p15:guide id="6" pos="5542">
          <p15:clr>
            <a:srgbClr val="FA7B17"/>
          </p15:clr>
        </p15:guide>
        <p15:guide id="7" orient="horz" pos="2948">
          <p15:clr>
            <a:srgbClr val="FA7B17"/>
          </p15:clr>
        </p15:guide>
        <p15:guide id="8" orient="horz" pos="364">
          <p15:clr>
            <a:srgbClr val="FA7B17"/>
          </p15:clr>
        </p15:guide>
        <p15:guide id="9" orient="horz" pos="2644">
          <p15:clr>
            <a:srgbClr val="FA7B17"/>
          </p15:clr>
        </p15:guide>
        <p15:guide id="10" orient="horz" pos="2516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6.png"/><Relationship Id="rId13" Type="http://schemas.openxmlformats.org/officeDocument/2006/relationships/image" Target="../media/image2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Relationship Id="rId15" Type="http://schemas.openxmlformats.org/officeDocument/2006/relationships/image" Target="../media/image23.png"/><Relationship Id="rId14" Type="http://schemas.openxmlformats.org/officeDocument/2006/relationships/image" Target="../media/image12.png"/><Relationship Id="rId16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13.png"/><Relationship Id="rId7" Type="http://schemas.openxmlformats.org/officeDocument/2006/relationships/image" Target="../media/image19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>
            <p:ph type="title"/>
          </p:nvPr>
        </p:nvSpPr>
        <p:spPr>
          <a:xfrm>
            <a:off x="487975" y="2576775"/>
            <a:ext cx="2352900" cy="157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oboto"/>
                <a:ea typeface="Roboto"/>
                <a:cs typeface="Roboto"/>
                <a:sym typeface="Roboto"/>
              </a:rPr>
              <a:t>MAZ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Native Advertising</a:t>
            </a:r>
            <a:endParaRPr/>
          </a:p>
        </p:txBody>
      </p:sp>
      <p:sp>
        <p:nvSpPr>
          <p:cNvPr id="106" name="Google Shape;106;p14"/>
          <p:cNvSpPr txBox="1"/>
          <p:nvPr>
            <p:ph idx="2" type="title"/>
          </p:nvPr>
        </p:nvSpPr>
        <p:spPr>
          <a:xfrm>
            <a:off x="1968050" y="4287925"/>
            <a:ext cx="872700" cy="855600"/>
          </a:xfrm>
          <a:prstGeom prst="rect">
            <a:avLst/>
          </a:prstGeom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3"/>
          <p:cNvPicPr preferRelativeResize="0"/>
          <p:nvPr/>
        </p:nvPicPr>
        <p:blipFill rotWithShape="1">
          <a:blip r:embed="rId3">
            <a:alphaModFix/>
          </a:blip>
          <a:srcRect b="31563" l="0" r="0" t="0"/>
          <a:stretch/>
        </p:blipFill>
        <p:spPr>
          <a:xfrm>
            <a:off x="342000" y="2462813"/>
            <a:ext cx="1277100" cy="12771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0" name="Google Shape;300;p23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1" name="Google Shape;301;p23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302" name="Google Shape;302;p23"/>
          <p:cNvSpPr txBox="1"/>
          <p:nvPr>
            <p:ph idx="3" type="body"/>
          </p:nvPr>
        </p:nvSpPr>
        <p:spPr>
          <a:xfrm>
            <a:off x="4496850" y="1108275"/>
            <a:ext cx="3885300" cy="28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00"/>
              <a:t>Wir haben früher stark promotions- und aktionsgetrieben kommuniziert. Davon wollten wir wegkommen, weil wir realisierten, dass dies für die Performance wenig nachhaltig ist und auch gar nicht zu unserem Premium Brand passt. </a:t>
            </a:r>
            <a:r>
              <a:rPr b="1" i="1" lang="en-GB" sz="1100">
                <a:latin typeface="Roboto"/>
                <a:ea typeface="Roboto"/>
                <a:cs typeface="Roboto"/>
                <a:sym typeface="Roboto"/>
              </a:rPr>
              <a:t>Schliesslich sollen die Leute unseren Käse kaufen, weil sie die Marke mögen und nicht weil er in einer Aktionstruhe liegt.</a:t>
            </a:r>
            <a:endParaRPr b="1" i="1"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100"/>
              <a:t>Rückblickend kann ich sagen, dass es eine sehr gelungene Aktivierung war. Unsere Marke wurde gesehen und die </a:t>
            </a:r>
            <a:r>
              <a:rPr b="1" i="1" lang="en-GB" sz="1100">
                <a:latin typeface="Roboto"/>
                <a:ea typeface="Roboto"/>
                <a:cs typeface="Roboto"/>
                <a:sym typeface="Roboto"/>
              </a:rPr>
              <a:t>Engagements </a:t>
            </a:r>
            <a:r>
              <a:rPr i="1" lang="en-GB" sz="1100"/>
              <a:t>und die </a:t>
            </a:r>
            <a:r>
              <a:rPr b="1" i="1" lang="en-GB" sz="1100">
                <a:latin typeface="Roboto"/>
                <a:ea typeface="Roboto"/>
                <a:cs typeface="Roboto"/>
                <a:sym typeface="Roboto"/>
              </a:rPr>
              <a:t>Verweildauer</a:t>
            </a:r>
            <a:r>
              <a:rPr i="1" lang="en-GB" sz="1100"/>
              <a:t> auf den Artikeln zeigen, dass der Content auch tatsächlich konsumiert wurde. (...) es ging uns darum, unsere </a:t>
            </a:r>
            <a:r>
              <a:rPr b="1" i="1" lang="en-GB" sz="1100">
                <a:latin typeface="Roboto"/>
                <a:ea typeface="Roboto"/>
                <a:cs typeface="Roboto"/>
                <a:sym typeface="Roboto"/>
              </a:rPr>
              <a:t>Marke zu positionieren</a:t>
            </a:r>
            <a:r>
              <a:rPr i="1" lang="en-GB" sz="1100"/>
              <a:t> und unsere Story erlebbar zu machen.</a:t>
            </a:r>
            <a:endParaRPr i="1" sz="11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100"/>
              <a:t>Und diesbezüglich fühle ich mich bestätigt: </a:t>
            </a:r>
            <a:r>
              <a:rPr b="1" i="1" lang="en-GB" sz="1100">
                <a:latin typeface="Roboto"/>
                <a:ea typeface="Roboto"/>
                <a:cs typeface="Roboto"/>
                <a:sym typeface="Roboto"/>
              </a:rPr>
              <a:t>Die Geschichte von Emmi KALTBACH vermag die Menschen zu begeistern!</a:t>
            </a:r>
            <a:endParaRPr b="1" i="1"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100"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 sz="1100"/>
          </a:p>
        </p:txBody>
      </p:sp>
      <p:sp>
        <p:nvSpPr>
          <p:cNvPr id="303" name="Google Shape;303;p23"/>
          <p:cNvSpPr txBox="1"/>
          <p:nvPr>
            <p:ph idx="1" type="body"/>
          </p:nvPr>
        </p:nvSpPr>
        <p:spPr>
          <a:xfrm>
            <a:off x="343050" y="3874100"/>
            <a:ext cx="2332200" cy="80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Christian Achermann</a:t>
            </a:r>
            <a:endParaRPr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None/>
            </a:pPr>
            <a:b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Senior Brand Manager Kaltbach</a:t>
            </a:r>
            <a:b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/>
              <a:t>Emmi Schweiz AG</a:t>
            </a:r>
            <a:endParaRPr/>
          </a:p>
        </p:txBody>
      </p:sp>
      <p:sp>
        <p:nvSpPr>
          <p:cNvPr id="304" name="Google Shape;304;p23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09</a:t>
            </a:r>
            <a:endParaRPr/>
          </a:p>
        </p:txBody>
      </p:sp>
      <p:sp>
        <p:nvSpPr>
          <p:cNvPr id="305" name="Google Shape;305;p23"/>
          <p:cNvSpPr txBox="1"/>
          <p:nvPr/>
        </p:nvSpPr>
        <p:spPr>
          <a:xfrm>
            <a:off x="3538425" y="743391"/>
            <a:ext cx="4836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0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>
                <a:solidFill>
                  <a:schemeClr val="accent1"/>
                </a:solidFill>
              </a:rPr>
              <a:t>“</a:t>
            </a:r>
            <a:endParaRPr sz="12000">
              <a:solidFill>
                <a:schemeClr val="accent1"/>
              </a:solidFill>
            </a:endParaRPr>
          </a:p>
        </p:txBody>
      </p:sp>
      <p:cxnSp>
        <p:nvCxnSpPr>
          <p:cNvPr id="306" name="Google Shape;306;p23"/>
          <p:cNvCxnSpPr/>
          <p:nvPr/>
        </p:nvCxnSpPr>
        <p:spPr>
          <a:xfrm>
            <a:off x="4191600" y="1113228"/>
            <a:ext cx="0" cy="30549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/>
          <p:nvPr/>
        </p:nvSpPr>
        <p:spPr>
          <a:xfrm>
            <a:off x="6130800" y="743875"/>
            <a:ext cx="2664300" cy="3185100"/>
          </a:xfrm>
          <a:prstGeom prst="rect">
            <a:avLst/>
          </a:prstGeom>
          <a:solidFill>
            <a:srgbClr val="EBEBEB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5"/>
          <p:cNvSpPr/>
          <p:nvPr/>
        </p:nvSpPr>
        <p:spPr>
          <a:xfrm>
            <a:off x="3239775" y="743875"/>
            <a:ext cx="2664300" cy="3185100"/>
          </a:xfrm>
          <a:prstGeom prst="rect">
            <a:avLst/>
          </a:prstGeom>
          <a:solidFill>
            <a:srgbClr val="EBEBEB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5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15"/>
          <p:cNvSpPr txBox="1"/>
          <p:nvPr>
            <p:ph idx="4" type="body"/>
          </p:nvPr>
        </p:nvSpPr>
        <p:spPr>
          <a:xfrm>
            <a:off x="6130800" y="4196700"/>
            <a:ext cx="2664300" cy="4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Der Digital-Advertising-Spezialist Audienzz ist führender Anbieter von Premium-Umfeldern in der Schweiz. Darüber hinaus bietet Audienzz eigens entwickelte Tools und Services für den gesamten digitalen Werbemarkt. Audienzz wurde 2016 gegründet. www.audienzz.ch</a:t>
            </a:r>
            <a:endParaRPr/>
          </a:p>
        </p:txBody>
      </p:sp>
      <p:sp>
        <p:nvSpPr>
          <p:cNvPr id="115" name="Google Shape;115;p15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16" name="Google Shape;116;p15"/>
          <p:cNvSpPr txBox="1"/>
          <p:nvPr>
            <p:ph idx="3" type="body"/>
          </p:nvPr>
        </p:nvSpPr>
        <p:spPr>
          <a:xfrm>
            <a:off x="3239850" y="4196700"/>
            <a:ext cx="2664300" cy="4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NZZone ist die agile, kompetente und </a:t>
            </a:r>
            <a:r>
              <a:rPr lang="en-GB"/>
              <a:t>inhalt getriebene</a:t>
            </a:r>
            <a:r>
              <a:rPr lang="en-GB"/>
              <a:t> Vermarktungsorganisation der NZZ-Mediengruppe für </a:t>
            </a:r>
            <a:r>
              <a:rPr lang="en-GB"/>
              <a:t>Kunden Inszenierungen</a:t>
            </a:r>
            <a:r>
              <a:rPr lang="en-GB"/>
              <a:t> im Premiumsegment – spezialisiert auf vertikale Angebotspakete in relevanten Themenumfeldern für passende Zielgruppen.</a:t>
            </a:r>
            <a:endParaRPr/>
          </a:p>
        </p:txBody>
      </p:sp>
      <p:sp>
        <p:nvSpPr>
          <p:cNvPr id="117" name="Google Shape;117;p15"/>
          <p:cNvSpPr txBox="1"/>
          <p:nvPr>
            <p:ph idx="1" type="body"/>
          </p:nvPr>
        </p:nvSpPr>
        <p:spPr>
          <a:xfrm>
            <a:off x="343050" y="4081575"/>
            <a:ext cx="2332200" cy="598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Remo Baumeler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Managing Director</a:t>
            </a:r>
            <a:b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/>
              <a:t>NZZone &amp; </a:t>
            </a:r>
            <a:r>
              <a:rPr lang="en-GB"/>
              <a:t>audienzz</a:t>
            </a:r>
            <a:endParaRPr/>
          </a:p>
        </p:txBody>
      </p:sp>
      <p:sp>
        <p:nvSpPr>
          <p:cNvPr id="118" name="Google Shape;118;p15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b="35521" l="5603" r="2077" t="0"/>
          <a:stretch/>
        </p:blipFill>
        <p:spPr>
          <a:xfrm>
            <a:off x="342000" y="2449500"/>
            <a:ext cx="1277100" cy="12486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4275" y="2056401"/>
            <a:ext cx="2015450" cy="5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4478" y="2056400"/>
            <a:ext cx="1916945" cy="560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15"/>
          <p:cNvCxnSpPr/>
          <p:nvPr/>
        </p:nvCxnSpPr>
        <p:spPr>
          <a:xfrm>
            <a:off x="6017438" y="743875"/>
            <a:ext cx="0" cy="3185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6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29" name="Google Shape;129;p16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130" name="Google Shape;130;p16"/>
          <p:cNvSpPr/>
          <p:nvPr/>
        </p:nvSpPr>
        <p:spPr>
          <a:xfrm>
            <a:off x="3239900" y="930925"/>
            <a:ext cx="1700700" cy="322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324000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Für</a:t>
            </a:r>
            <a:endParaRPr sz="1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NZZ</a:t>
            </a:r>
            <a:endParaRPr sz="11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wirtschaftlich lukrativ</a:t>
            </a:r>
            <a:endParaRPr sz="1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3819750" y="1424475"/>
            <a:ext cx="540900" cy="540900"/>
          </a:xfrm>
          <a:prstGeom prst="ellipse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2" name="Google Shape;132;p16"/>
          <p:cNvCxnSpPr>
            <a:stCxn id="131" idx="4"/>
          </p:cNvCxnSpPr>
          <p:nvPr/>
        </p:nvCxnSpPr>
        <p:spPr>
          <a:xfrm>
            <a:off x="4090200" y="1965375"/>
            <a:ext cx="0" cy="613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33" name="Google Shape;133;p16"/>
          <p:cNvSpPr/>
          <p:nvPr/>
        </p:nvSpPr>
        <p:spPr>
          <a:xfrm>
            <a:off x="5170800" y="930925"/>
            <a:ext cx="1700700" cy="322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324000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Für</a:t>
            </a:r>
            <a:endParaRPr sz="1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Kunden</a:t>
            </a:r>
            <a:endParaRPr sz="11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attraktive Werbeform</a:t>
            </a:r>
            <a:endParaRPr sz="1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5750650" y="1424475"/>
            <a:ext cx="540900" cy="540900"/>
          </a:xfrm>
          <a:prstGeom prst="ellipse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5" name="Google Shape;135;p16"/>
          <p:cNvCxnSpPr>
            <a:stCxn id="134" idx="4"/>
          </p:cNvCxnSpPr>
          <p:nvPr/>
        </p:nvCxnSpPr>
        <p:spPr>
          <a:xfrm>
            <a:off x="6021100" y="1965375"/>
            <a:ext cx="0" cy="613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36" name="Google Shape;136;p16"/>
          <p:cNvSpPr/>
          <p:nvPr/>
        </p:nvSpPr>
        <p:spPr>
          <a:xfrm>
            <a:off x="7101700" y="930925"/>
            <a:ext cx="1700700" cy="322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324000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Für</a:t>
            </a:r>
            <a:endParaRPr sz="1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Leser</a:t>
            </a:r>
            <a:endParaRPr sz="11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bietet es Mehrwert</a:t>
            </a:r>
            <a:endParaRPr sz="1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7681550" y="1424475"/>
            <a:ext cx="540900" cy="540900"/>
          </a:xfrm>
          <a:prstGeom prst="ellipse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8" name="Google Shape;138;p16"/>
          <p:cNvCxnSpPr>
            <a:stCxn id="137" idx="4"/>
          </p:cNvCxnSpPr>
          <p:nvPr/>
        </p:nvCxnSpPr>
        <p:spPr>
          <a:xfrm>
            <a:off x="7952000" y="1965375"/>
            <a:ext cx="0" cy="613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oval"/>
          </a:ln>
        </p:spPr>
      </p:cxnSp>
      <p:pic>
        <p:nvPicPr>
          <p:cNvPr id="139" name="Google Shape;1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900" y="1606552"/>
            <a:ext cx="294600" cy="176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750" y="1582126"/>
            <a:ext cx="252800" cy="22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5925" y="1582113"/>
            <a:ext cx="224000" cy="2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/>
          <p:cNvSpPr txBox="1"/>
          <p:nvPr>
            <p:ph idx="1" type="body"/>
          </p:nvPr>
        </p:nvSpPr>
        <p:spPr>
          <a:xfrm>
            <a:off x="343050" y="2938575"/>
            <a:ext cx="2332200" cy="1741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Warum bietet NZZ </a:t>
            </a:r>
            <a:r>
              <a:rPr b="1" lang="en-GB" sz="1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Native Advertising</a:t>
            </a:r>
            <a:r>
              <a:rPr b="1" lang="en-GB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900">
                <a:solidFill>
                  <a:schemeClr val="dk1"/>
                </a:solidFill>
              </a:rPr>
              <a:t>an?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>
                <a:solidFill>
                  <a:schemeClr val="dk1"/>
                </a:solidFill>
              </a:rPr>
              <a:t>Hohe Akzeptanz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>
                <a:solidFill>
                  <a:schemeClr val="dk1"/>
                </a:solidFill>
              </a:rPr>
              <a:t>Themenfokus mit </a:t>
            </a:r>
            <a:r>
              <a:rPr lang="en-GB">
                <a:solidFill>
                  <a:schemeClr val="dk1"/>
                </a:solidFill>
              </a:rPr>
              <a:t>journalistischem</a:t>
            </a:r>
            <a:r>
              <a:rPr lang="en-GB">
                <a:solidFill>
                  <a:schemeClr val="dk1"/>
                </a:solidFill>
              </a:rPr>
              <a:t> Storytelling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>
                <a:solidFill>
                  <a:schemeClr val="dk1"/>
                </a:solidFill>
              </a:rPr>
              <a:t>Glaubwürdigkeit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>
                <a:solidFill>
                  <a:schemeClr val="dk1"/>
                </a:solidFill>
              </a:rPr>
              <a:t>Markenbindung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>
                <a:solidFill>
                  <a:schemeClr val="dk1"/>
                </a:solidFill>
              </a:rPr>
              <a:t>längere Interaktionsmöglichkeit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>
                <a:solidFill>
                  <a:schemeClr val="dk1"/>
                </a:solidFill>
              </a:rPr>
              <a:t>Native Advertising auch für hochwertige Inhalte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>
                <a:solidFill>
                  <a:schemeClr val="dk1"/>
                </a:solidFill>
              </a:rPr>
              <a:t>Premium-Zielpublikum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700"/>
              <a:buChar char="—"/>
            </a:pPr>
            <a:r>
              <a:rPr lang="en-GB">
                <a:solidFill>
                  <a:schemeClr val="dk1"/>
                </a:solidFill>
              </a:rPr>
              <a:t>Nutzwert für Leser | Qualität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872" y="548500"/>
            <a:ext cx="5507002" cy="34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9" name="Google Shape;149;p17"/>
          <p:cNvSpPr txBox="1"/>
          <p:nvPr>
            <p:ph type="title"/>
          </p:nvPr>
        </p:nvSpPr>
        <p:spPr>
          <a:xfrm>
            <a:off x="343050" y="2576775"/>
            <a:ext cx="2332200" cy="21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Formen und Formate für Native Advertising </a:t>
            </a:r>
            <a: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Print Sponsored Content</a:t>
            </a:r>
            <a:endParaRPr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7"/>
          <p:cNvSpPr txBox="1"/>
          <p:nvPr>
            <p:ph idx="1" type="body"/>
          </p:nvPr>
        </p:nvSpPr>
        <p:spPr>
          <a:xfrm>
            <a:off x="343050" y="2576600"/>
            <a:ext cx="2332200" cy="21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Die NZZ-Mediengruppe legt sehr viel Wert darauf, gedruckte Werbung in Artikelform durch transparente Kennzeichnung auf </a:t>
            </a:r>
            <a:r>
              <a:rPr lang="en-GB"/>
              <a:t>A</a:t>
            </a:r>
            <a:r>
              <a:rPr lang="en-GB"/>
              <a:t>nhieb erkennbar zu machen: </a:t>
            </a:r>
            <a:endParaRPr/>
          </a:p>
          <a:p>
            <a:pPr indent="-152450" lvl="0" marL="216000" rtl="0" algn="l">
              <a:spcBef>
                <a:spcPts val="1600"/>
              </a:spcBef>
              <a:spcAft>
                <a:spcPts val="0"/>
              </a:spcAft>
              <a:buSzPts val="700"/>
              <a:buAutoNum type="arabicPeriod"/>
            </a:pPr>
            <a:r>
              <a:rPr lang="en-GB"/>
              <a:t>Entsprechend steht in der Kopfzeile, dass es sich bei Sponsored Content um Werbung handelt. </a:t>
            </a:r>
            <a:endParaRPr/>
          </a:p>
          <a:p>
            <a:pPr indent="-152450" lvl="0" marL="216000" rtl="0" algn="l">
              <a:spcBef>
                <a:spcPts val="800"/>
              </a:spcBef>
              <a:spcAft>
                <a:spcPts val="0"/>
              </a:spcAft>
              <a:buSzPts val="700"/>
              <a:buAutoNum type="arabicPeriod"/>
            </a:pPr>
            <a:r>
              <a:rPr lang="en-GB">
                <a:solidFill>
                  <a:schemeClr val="dk1"/>
                </a:solidFill>
              </a:rPr>
              <a:t>Auf Seiten mit Sponsored Content in ihren Zeitungen und Magazinen deklariert die NZZ-Mediengruppe den auftraggebenden Kunden sowohl in der Kopfzeile als auch in der Fussnote eindeutig, dort zusätzlich farblich hinterlegt – gleiches gilt für den QR-Code.</a:t>
            </a:r>
            <a:endParaRPr/>
          </a:p>
          <a:p>
            <a:pPr indent="-152450" lvl="0" marL="216000" rtl="0" algn="l">
              <a:spcBef>
                <a:spcPts val="800"/>
              </a:spcBef>
              <a:spcAft>
                <a:spcPts val="800"/>
              </a:spcAft>
              <a:buSzPts val="700"/>
              <a:buAutoNum type="arabicPeriod"/>
            </a:pPr>
            <a:r>
              <a:rPr lang="en-GB"/>
              <a:t>In den Print-Umsetzungen sind die hierfür verbindlichen Richtlinien als QR-Code integriert und somit via mobile Geräte abrufbar. </a:t>
            </a:r>
            <a:endParaRPr/>
          </a:p>
        </p:txBody>
      </p:sp>
      <p:sp>
        <p:nvSpPr>
          <p:cNvPr id="151" name="Google Shape;151;p17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52" name="Google Shape;152;p17"/>
          <p:cNvSpPr txBox="1"/>
          <p:nvPr>
            <p:ph idx="3" type="body"/>
          </p:nvPr>
        </p:nvSpPr>
        <p:spPr>
          <a:xfrm>
            <a:off x="3239850" y="4196700"/>
            <a:ext cx="2664300" cy="4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53" name="Google Shape;153;p17"/>
          <p:cNvSpPr txBox="1"/>
          <p:nvPr>
            <p:ph idx="4" type="body"/>
          </p:nvPr>
        </p:nvSpPr>
        <p:spPr>
          <a:xfrm>
            <a:off x="6130800" y="4196700"/>
            <a:ext cx="2664300" cy="4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54" name="Google Shape;154;p17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155" name="Google Shape;155;p17"/>
          <p:cNvSpPr/>
          <p:nvPr/>
        </p:nvSpPr>
        <p:spPr>
          <a:xfrm>
            <a:off x="3519516" y="910675"/>
            <a:ext cx="203100" cy="203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17"/>
          <p:cNvSpPr/>
          <p:nvPr/>
        </p:nvSpPr>
        <p:spPr>
          <a:xfrm>
            <a:off x="4954441" y="910675"/>
            <a:ext cx="203100" cy="203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5614941" y="2653750"/>
            <a:ext cx="203100" cy="2031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9350" y="884246"/>
            <a:ext cx="5262899" cy="371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4" name="Google Shape;164;p18"/>
          <p:cNvSpPr txBox="1"/>
          <p:nvPr>
            <p:ph type="title"/>
          </p:nvPr>
        </p:nvSpPr>
        <p:spPr>
          <a:xfrm>
            <a:off x="343050" y="2576775"/>
            <a:ext cx="2332200" cy="21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GB"/>
              <a:t>Formen und Formate für Native Advertising </a:t>
            </a:r>
            <a: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Crossmediale Themenspecials</a:t>
            </a:r>
            <a:endParaRPr/>
          </a:p>
        </p:txBody>
      </p:sp>
      <p:sp>
        <p:nvSpPr>
          <p:cNvPr id="165" name="Google Shape;165;p18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66" name="Google Shape;166;p18"/>
          <p:cNvSpPr txBox="1"/>
          <p:nvPr>
            <p:ph idx="3" type="body"/>
          </p:nvPr>
        </p:nvSpPr>
        <p:spPr>
          <a:xfrm>
            <a:off x="3239850" y="4196700"/>
            <a:ext cx="2664300" cy="4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67" name="Google Shape;167;p18"/>
          <p:cNvSpPr txBox="1"/>
          <p:nvPr>
            <p:ph idx="4" type="body"/>
          </p:nvPr>
        </p:nvSpPr>
        <p:spPr>
          <a:xfrm>
            <a:off x="6130800" y="4196700"/>
            <a:ext cx="2664300" cy="4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68" name="Google Shape;168;p18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343050" y="3874100"/>
            <a:ext cx="2332200" cy="80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Formen und Formate für Native Advertising </a:t>
            </a:r>
            <a:r>
              <a:rPr b="1" lang="en-GB" sz="1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Digital</a:t>
            </a:r>
            <a:endParaRPr b="1" sz="1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r>
              <a:rPr lang="en-GB"/>
              <a:t>Sponsored Content bedeutet, dass ein Kunde ein interessantes Thema mit Inhalt belegt. Die NZZ bietet qualitativ hochwertiges journalistisches Storytelling. Promoted Content dient als </a:t>
            </a:r>
            <a:r>
              <a:rPr lang="en-GB"/>
              <a:t>klassische</a:t>
            </a:r>
            <a:r>
              <a:rPr lang="en-GB"/>
              <a:t> PR </a:t>
            </a:r>
            <a:r>
              <a:rPr lang="en-GB"/>
              <a:t>Massnahme und wird einer strikten Qualitätskontrolle unterzogen. </a:t>
            </a:r>
            <a:endParaRPr/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Bezahlte Inhalte dürfen und werden unsere Leserinnen und Leser nicht täuschen. Daher sind sie auf «NZZ.ch» wie folgt deklariert: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</a:pPr>
            <a:r>
              <a:rPr lang="en-GB">
                <a:solidFill>
                  <a:schemeClr val="dk1"/>
                </a:solidFill>
              </a:rPr>
              <a:t>Der Teaser ist gekennzeichnet als «Sponsored Content», «Promoted Content» oder «Themen-Dossier».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</a:pPr>
            <a:r>
              <a:rPr lang="en-GB">
                <a:solidFill>
                  <a:schemeClr val="dk1"/>
                </a:solidFill>
              </a:rPr>
              <a:t>Der bezahlte Inhalt ist mit einem Flag speziell gekennzeichnet.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</a:pPr>
            <a:r>
              <a:rPr lang="en-GB">
                <a:solidFill>
                  <a:schemeClr val="dk1"/>
                </a:solidFill>
              </a:rPr>
              <a:t>Im Abbinder beziehungsweise in der Fussnote steht «erstellt im Auftrag von ‹Name des Kunden›».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</a:pPr>
            <a:r>
              <a:rPr lang="en-GB">
                <a:solidFill>
                  <a:schemeClr val="dk1"/>
                </a:solidFill>
              </a:rPr>
              <a:t>Alle Formate haben eine eigene URL-Struktur.</a:t>
            </a:r>
            <a:endParaRPr>
              <a:solidFill>
                <a:schemeClr val="dk1"/>
              </a:solidFill>
            </a:endParaRPr>
          </a:p>
          <a:p>
            <a:pPr indent="-152450" lvl="0" marL="216000" rtl="0" algn="l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700"/>
              <a:buAutoNum type="arabicPeriod"/>
            </a:pPr>
            <a:r>
              <a:rPr lang="en-GB">
                <a:solidFill>
                  <a:schemeClr val="dk1"/>
                </a:solidFill>
              </a:rPr>
              <a:t>Immer Verweis auf die vorliegenden Richtlinien.</a:t>
            </a:r>
            <a:endParaRPr/>
          </a:p>
        </p:txBody>
      </p:sp>
      <p:sp>
        <p:nvSpPr>
          <p:cNvPr id="175" name="Google Shape;175;p19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76" name="Google Shape;176;p19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05</a:t>
            </a:r>
            <a:endParaRPr/>
          </a:p>
        </p:txBody>
      </p:sp>
      <p:graphicFrame>
        <p:nvGraphicFramePr>
          <p:cNvPr id="177" name="Google Shape;177;p19"/>
          <p:cNvGraphicFramePr/>
          <p:nvPr/>
        </p:nvGraphicFramePr>
        <p:xfrm>
          <a:off x="3079200" y="458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{D4D8E489-B48A-448B-9952-BD04F904C177}</a:tableStyleId>
              </a:tblPr>
              <a:tblGrid>
                <a:gridCol w="1116225"/>
                <a:gridCol w="962425"/>
                <a:gridCol w="899350"/>
              </a:tblGrid>
              <a:tr h="43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B3B3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Sponsored Content</a:t>
                      </a:r>
                      <a:endParaRPr sz="12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B3B3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Promoted Content</a:t>
                      </a:r>
                      <a:endParaRPr sz="12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rgbClr val="3B3B3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Artikelplatzierung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52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rgbClr val="3B3B3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Distribution über Werbeplätze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52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Interaktions-  möglichkeiten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52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Journalistisches Storytelling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52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Fixer CMS-Teaser auf der Startseite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257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Google-Indexierung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52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Newsletter- und Social-Post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52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rgbClr val="3B3B3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Garantierte Engagements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0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rgbClr val="3B3B3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Hohe Verweildauer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152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solidFill>
                            <a:srgbClr val="3B3B3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Detailliertes individuelles Reporting</a:t>
                      </a:r>
                      <a:endParaRPr sz="7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144000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3B3B3B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78" name="Google Shape;178;p19"/>
          <p:cNvCxnSpPr/>
          <p:nvPr/>
        </p:nvCxnSpPr>
        <p:spPr>
          <a:xfrm>
            <a:off x="5153525" y="46788"/>
            <a:ext cx="0" cy="46332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9" name="Google Shape;17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680126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980534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1357142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1809950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2186558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2563165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2939773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3316381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3200" y="1043698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3200" y="680136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3200" y="1423731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3616789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50" y="3993396"/>
            <a:ext cx="272900" cy="19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4">
            <a:alphaModFix/>
          </a:blip>
          <a:srcRect b="0" l="0" r="13149" t="0"/>
          <a:stretch/>
        </p:blipFill>
        <p:spPr>
          <a:xfrm>
            <a:off x="5056001" y="2104225"/>
            <a:ext cx="4087998" cy="3295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p20"/>
          <p:cNvSpPr txBox="1"/>
          <p:nvPr>
            <p:ph idx="2" type="title"/>
          </p:nvPr>
        </p:nvSpPr>
        <p:spPr>
          <a:xfrm>
            <a:off x="2511450" y="236700"/>
            <a:ext cx="59913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99" name="Google Shape;199;p20"/>
          <p:cNvSpPr txBox="1"/>
          <p:nvPr>
            <p:ph idx="4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06</a:t>
            </a:r>
            <a:endParaRPr/>
          </a:p>
        </p:txBody>
      </p:sp>
      <p:grpSp>
        <p:nvGrpSpPr>
          <p:cNvPr id="200" name="Google Shape;200;p20"/>
          <p:cNvGrpSpPr/>
          <p:nvPr/>
        </p:nvGrpSpPr>
        <p:grpSpPr>
          <a:xfrm>
            <a:off x="2624157" y="1441119"/>
            <a:ext cx="6174237" cy="2500652"/>
            <a:chOff x="3500950" y="1213364"/>
            <a:chExt cx="5297501" cy="2145561"/>
          </a:xfrm>
        </p:grpSpPr>
        <p:sp>
          <p:nvSpPr>
            <p:cNvPr id="201" name="Google Shape;201;p20"/>
            <p:cNvSpPr/>
            <p:nvPr/>
          </p:nvSpPr>
          <p:spPr>
            <a:xfrm>
              <a:off x="3966158" y="1355726"/>
              <a:ext cx="394200" cy="3942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02" name="Google Shape;202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76926" y="1459056"/>
              <a:ext cx="187487" cy="187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20"/>
            <p:cNvSpPr/>
            <p:nvPr/>
          </p:nvSpPr>
          <p:spPr>
            <a:xfrm>
              <a:off x="5869028" y="2753328"/>
              <a:ext cx="394200" cy="3942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04" name="Google Shape;204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56754" y="2870857"/>
              <a:ext cx="218714" cy="1590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20"/>
            <p:cNvSpPr/>
            <p:nvPr/>
          </p:nvSpPr>
          <p:spPr>
            <a:xfrm>
              <a:off x="7766071" y="1355726"/>
              <a:ext cx="394200" cy="3942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06" name="Google Shape;206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61684" y="1473829"/>
              <a:ext cx="203069" cy="157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20"/>
            <p:cNvSpPr txBox="1"/>
            <p:nvPr/>
          </p:nvSpPr>
          <p:spPr>
            <a:xfrm>
              <a:off x="3500950" y="1493072"/>
              <a:ext cx="428400" cy="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latin typeface="Roboto Light"/>
                  <a:ea typeface="Roboto Light"/>
                  <a:cs typeface="Roboto Light"/>
                  <a:sym typeface="Roboto Light"/>
                </a:rPr>
                <a:t>CONCEPT</a:t>
              </a:r>
              <a:endParaRPr sz="8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8" name="Google Shape;208;p20"/>
            <p:cNvSpPr txBox="1"/>
            <p:nvPr/>
          </p:nvSpPr>
          <p:spPr>
            <a:xfrm>
              <a:off x="3831954" y="2600353"/>
              <a:ext cx="557400" cy="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latin typeface="Roboto Light"/>
                  <a:ea typeface="Roboto Light"/>
                  <a:cs typeface="Roboto Light"/>
                  <a:sym typeface="Roboto Light"/>
                </a:rPr>
                <a:t>PRODUCTION</a:t>
              </a:r>
              <a:endParaRPr sz="8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09" name="Google Shape;209;p20"/>
            <p:cNvSpPr txBox="1"/>
            <p:nvPr/>
          </p:nvSpPr>
          <p:spPr>
            <a:xfrm>
              <a:off x="5745749" y="3239525"/>
              <a:ext cx="640800" cy="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latin typeface="Roboto Light"/>
                  <a:ea typeface="Roboto Light"/>
                  <a:cs typeface="Roboto Light"/>
                  <a:sym typeface="Roboto Light"/>
                </a:rPr>
                <a:t>DISTRIBUTION</a:t>
              </a:r>
              <a:endParaRPr sz="8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0" name="Google Shape;210;p20"/>
            <p:cNvSpPr txBox="1"/>
            <p:nvPr/>
          </p:nvSpPr>
          <p:spPr>
            <a:xfrm>
              <a:off x="6987196" y="3014930"/>
              <a:ext cx="557400" cy="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latin typeface="Roboto Light"/>
                  <a:ea typeface="Roboto Light"/>
                  <a:cs typeface="Roboto Light"/>
                  <a:sym typeface="Roboto Light"/>
                </a:rPr>
                <a:t>TRACKING</a:t>
              </a:r>
              <a:endParaRPr sz="8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1" name="Google Shape;211;p20"/>
            <p:cNvSpPr txBox="1"/>
            <p:nvPr/>
          </p:nvSpPr>
          <p:spPr>
            <a:xfrm>
              <a:off x="7815437" y="2566800"/>
              <a:ext cx="640800" cy="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latin typeface="Roboto Light"/>
                  <a:ea typeface="Roboto Light"/>
                  <a:cs typeface="Roboto Light"/>
                  <a:sym typeface="Roboto Light"/>
                </a:rPr>
                <a:t>OPTIMISATION</a:t>
              </a:r>
              <a:endParaRPr sz="8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2" name="Google Shape;212;p20"/>
            <p:cNvSpPr txBox="1"/>
            <p:nvPr/>
          </p:nvSpPr>
          <p:spPr>
            <a:xfrm>
              <a:off x="8203251" y="1473700"/>
              <a:ext cx="595200" cy="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latin typeface="Roboto Light"/>
                  <a:ea typeface="Roboto Light"/>
                  <a:cs typeface="Roboto Light"/>
                  <a:sym typeface="Roboto Light"/>
                </a:rPr>
                <a:t>RETARGETING</a:t>
              </a:r>
              <a:endParaRPr sz="8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213" name="Google Shape;213;p20"/>
            <p:cNvCxnSpPr/>
            <p:nvPr/>
          </p:nvCxnSpPr>
          <p:spPr>
            <a:xfrm flipH="1" rot="10800000">
              <a:off x="4522692" y="1991117"/>
              <a:ext cx="78300" cy="219300"/>
            </a:xfrm>
            <a:prstGeom prst="straightConnector1">
              <a:avLst/>
            </a:prstGeom>
            <a:noFill/>
            <a:ln cap="flat" cmpd="sng" w="9525">
              <a:solidFill>
                <a:srgbClr val="C29F6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14" name="Google Shape;214;p20"/>
            <p:cNvSpPr txBox="1"/>
            <p:nvPr/>
          </p:nvSpPr>
          <p:spPr>
            <a:xfrm>
              <a:off x="4448778" y="1445523"/>
              <a:ext cx="487500" cy="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Multimedia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(Video / Audio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/ Content)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5" name="Google Shape;215;p20"/>
            <p:cNvSpPr txBox="1"/>
            <p:nvPr/>
          </p:nvSpPr>
          <p:spPr>
            <a:xfrm>
              <a:off x="4883828" y="1860366"/>
              <a:ext cx="595200" cy="17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Interactive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(Quiz / Download Whitepaper)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4527492" y="1712717"/>
              <a:ext cx="242400" cy="2424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17" name="Google Shape;217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68390" y="1768856"/>
              <a:ext cx="160527" cy="1503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20"/>
            <p:cNvSpPr/>
            <p:nvPr/>
          </p:nvSpPr>
          <p:spPr>
            <a:xfrm>
              <a:off x="5049813" y="2131684"/>
              <a:ext cx="242400" cy="2424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19" name="Google Shape;219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88743" y="2187759"/>
              <a:ext cx="160527" cy="15033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0" name="Google Shape;220;p20"/>
            <p:cNvGrpSpPr/>
            <p:nvPr/>
          </p:nvGrpSpPr>
          <p:grpSpPr>
            <a:xfrm rot="10800000">
              <a:off x="5793987" y="1965479"/>
              <a:ext cx="544379" cy="787855"/>
              <a:chOff x="4155000" y="2381800"/>
              <a:chExt cx="849000" cy="1228719"/>
            </a:xfrm>
          </p:grpSpPr>
          <p:cxnSp>
            <p:nvCxnSpPr>
              <p:cNvPr id="221" name="Google Shape;221;p20"/>
              <p:cNvCxnSpPr/>
              <p:nvPr/>
            </p:nvCxnSpPr>
            <p:spPr>
              <a:xfrm>
                <a:off x="4579499" y="2381800"/>
                <a:ext cx="0" cy="584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9F6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22" name="Google Shape;222;p20"/>
              <p:cNvSpPr/>
              <p:nvPr/>
            </p:nvSpPr>
            <p:spPr>
              <a:xfrm>
                <a:off x="4395299" y="2962606"/>
                <a:ext cx="368400" cy="368400"/>
              </a:xfrm>
              <a:prstGeom prst="ellipse">
                <a:avLst/>
              </a:prstGeom>
              <a:noFill/>
              <a:ln cap="flat" cmpd="sng" w="9525">
                <a:solidFill>
                  <a:srgbClr val="C29F6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23" name="Google Shape;223;p20"/>
              <p:cNvCxnSpPr/>
              <p:nvPr/>
            </p:nvCxnSpPr>
            <p:spPr>
              <a:xfrm flipH="1" rot="10800000">
                <a:off x="4747500" y="2897842"/>
                <a:ext cx="256500" cy="16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9F6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24" name="Google Shape;224;p20"/>
              <p:cNvCxnSpPr/>
              <p:nvPr/>
            </p:nvCxnSpPr>
            <p:spPr>
              <a:xfrm>
                <a:off x="4579499" y="3337519"/>
                <a:ext cx="0" cy="273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9F6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25" name="Google Shape;225;p20"/>
              <p:cNvCxnSpPr/>
              <p:nvPr/>
            </p:nvCxnSpPr>
            <p:spPr>
              <a:xfrm rot="10800000">
                <a:off x="4155000" y="2897842"/>
                <a:ext cx="256500" cy="16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29F6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226" name="Google Shape;226;p20"/>
              <p:cNvSpPr/>
              <p:nvPr/>
            </p:nvSpPr>
            <p:spPr>
              <a:xfrm>
                <a:off x="4494675" y="3061884"/>
                <a:ext cx="169800" cy="169500"/>
              </a:xfrm>
              <a:prstGeom prst="ellipse">
                <a:avLst/>
              </a:prstGeom>
              <a:noFill/>
              <a:ln cap="flat" cmpd="sng" w="9525">
                <a:solidFill>
                  <a:srgbClr val="C29F6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7" name="Google Shape;227;p20"/>
            <p:cNvSpPr txBox="1"/>
            <p:nvPr/>
          </p:nvSpPr>
          <p:spPr>
            <a:xfrm>
              <a:off x="6253285" y="2145829"/>
              <a:ext cx="441000" cy="8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Native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Network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8" name="Google Shape;228;p20"/>
            <p:cNvSpPr txBox="1"/>
            <p:nvPr/>
          </p:nvSpPr>
          <p:spPr>
            <a:xfrm>
              <a:off x="5346050" y="2234675"/>
              <a:ext cx="514200" cy="8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Newsletter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29" name="Google Shape;229;p20"/>
            <p:cNvSpPr txBox="1"/>
            <p:nvPr/>
          </p:nvSpPr>
          <p:spPr>
            <a:xfrm>
              <a:off x="5860176" y="1575374"/>
              <a:ext cx="411900" cy="8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latin typeface="Roboto Light"/>
                  <a:ea typeface="Roboto Light"/>
                  <a:cs typeface="Roboto Light"/>
                  <a:sym typeface="Roboto Light"/>
                </a:rPr>
                <a:t>Social Media</a:t>
              </a:r>
              <a:endParaRPr sz="6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6364462" y="2357841"/>
              <a:ext cx="218700" cy="2187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31" name="Google Shape;231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47591" y="2413376"/>
              <a:ext cx="72808" cy="1149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20"/>
            <p:cNvSpPr/>
            <p:nvPr/>
          </p:nvSpPr>
          <p:spPr>
            <a:xfrm>
              <a:off x="5549170" y="2357841"/>
              <a:ext cx="218700" cy="2187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33" name="Google Shape;233;p2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600693" y="2426997"/>
              <a:ext cx="115918" cy="862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20"/>
            <p:cNvSpPr/>
            <p:nvPr/>
          </p:nvSpPr>
          <p:spPr>
            <a:xfrm>
              <a:off x="5956822" y="1709975"/>
              <a:ext cx="218700" cy="2187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5700687" y="1709975"/>
              <a:ext cx="218700" cy="2187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6212957" y="1709975"/>
              <a:ext cx="218700" cy="2187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37" name="Google Shape;237;p2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65393" y="1772531"/>
              <a:ext cx="101548" cy="101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2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015425" y="1772531"/>
              <a:ext cx="101548" cy="101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274104" y="1772531"/>
              <a:ext cx="101548" cy="101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0"/>
            <p:cNvSpPr txBox="1"/>
            <p:nvPr/>
          </p:nvSpPr>
          <p:spPr>
            <a:xfrm>
              <a:off x="4739816" y="3084083"/>
              <a:ext cx="557400" cy="1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latin typeface="Roboto Light"/>
                  <a:ea typeface="Roboto Light"/>
                  <a:cs typeface="Roboto Light"/>
                  <a:sym typeface="Roboto Light"/>
                </a:rPr>
                <a:t>PUBLISHING</a:t>
              </a:r>
              <a:endParaRPr sz="8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241" name="Google Shape;241;p20"/>
            <p:cNvCxnSpPr>
              <a:stCxn id="201" idx="4"/>
              <a:endCxn id="203" idx="2"/>
            </p:cNvCxnSpPr>
            <p:nvPr/>
          </p:nvCxnSpPr>
          <p:spPr>
            <a:xfrm flipH="1" rot="-5400000">
              <a:off x="4415858" y="1497326"/>
              <a:ext cx="1200600" cy="1705800"/>
            </a:xfrm>
            <a:prstGeom prst="curvedConnector2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2" name="Google Shape;242;p20"/>
            <p:cNvCxnSpPr>
              <a:stCxn id="203" idx="6"/>
              <a:endCxn id="205" idx="4"/>
            </p:cNvCxnSpPr>
            <p:nvPr/>
          </p:nvCxnSpPr>
          <p:spPr>
            <a:xfrm flipH="1" rot="10800000">
              <a:off x="6263228" y="1749828"/>
              <a:ext cx="1699800" cy="1200600"/>
            </a:xfrm>
            <a:prstGeom prst="curvedConnector2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43" name="Google Shape;243;p20"/>
            <p:cNvSpPr/>
            <p:nvPr/>
          </p:nvSpPr>
          <p:spPr>
            <a:xfrm>
              <a:off x="4207899" y="2147225"/>
              <a:ext cx="394200" cy="3942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44" name="Google Shape;244;p2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302853" y="2253569"/>
              <a:ext cx="203069" cy="181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20"/>
            <p:cNvSpPr/>
            <p:nvPr/>
          </p:nvSpPr>
          <p:spPr>
            <a:xfrm>
              <a:off x="4995583" y="2620776"/>
              <a:ext cx="394200" cy="3942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46" name="Google Shape;246;p2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078105" y="2729554"/>
              <a:ext cx="218714" cy="176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0"/>
            <p:cNvSpPr/>
            <p:nvPr/>
          </p:nvSpPr>
          <p:spPr>
            <a:xfrm>
              <a:off x="7509927" y="2147225"/>
              <a:ext cx="394200" cy="3942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48" name="Google Shape;248;p2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613266" y="2252430"/>
              <a:ext cx="187489" cy="183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20"/>
            <p:cNvSpPr/>
            <p:nvPr/>
          </p:nvSpPr>
          <p:spPr>
            <a:xfrm>
              <a:off x="6784936" y="2600361"/>
              <a:ext cx="394200" cy="394200"/>
            </a:xfrm>
            <a:prstGeom prst="ellipse">
              <a:avLst/>
            </a:pr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50" name="Google Shape;250;p2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880470" y="2705574"/>
              <a:ext cx="203069" cy="183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20"/>
            <p:cNvSpPr/>
            <p:nvPr/>
          </p:nvSpPr>
          <p:spPr>
            <a:xfrm rot="9583639">
              <a:off x="4160396" y="1929928"/>
              <a:ext cx="70998" cy="61412"/>
            </a:xfrm>
            <a:prstGeom prst="triangle">
              <a:avLst>
                <a:gd fmla="val 50000" name="adj"/>
              </a:avLst>
            </a:prstGeom>
            <a:solidFill>
              <a:srgbClr val="C29F69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 rot="7195509">
              <a:off x="4737138" y="2595815"/>
              <a:ext cx="70961" cy="61546"/>
            </a:xfrm>
            <a:prstGeom prst="triangle">
              <a:avLst>
                <a:gd fmla="val 50000" name="adj"/>
              </a:avLst>
            </a:prstGeom>
            <a:solidFill>
              <a:srgbClr val="C29F69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 rot="5733980">
              <a:off x="5619947" y="2909056"/>
              <a:ext cx="71135" cy="61493"/>
            </a:xfrm>
            <a:prstGeom prst="triangle">
              <a:avLst>
                <a:gd fmla="val 50000" name="adj"/>
              </a:avLst>
            </a:prstGeom>
            <a:solidFill>
              <a:srgbClr val="C29F69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 rot="4889591">
              <a:off x="6494521" y="2898050"/>
              <a:ext cx="70981" cy="61858"/>
            </a:xfrm>
            <a:prstGeom prst="triangle">
              <a:avLst>
                <a:gd fmla="val 50000" name="adj"/>
              </a:avLst>
            </a:prstGeom>
            <a:solidFill>
              <a:srgbClr val="C29F69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 rot="3362456">
              <a:off x="7340370" y="2581216"/>
              <a:ext cx="70891" cy="61406"/>
            </a:xfrm>
            <a:prstGeom prst="triangle">
              <a:avLst>
                <a:gd fmla="val 50000" name="adj"/>
              </a:avLst>
            </a:prstGeom>
            <a:solidFill>
              <a:srgbClr val="C29F69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 rot="1451017">
              <a:off x="7893896" y="1917895"/>
              <a:ext cx="71034" cy="61652"/>
            </a:xfrm>
            <a:prstGeom prst="triangle">
              <a:avLst>
                <a:gd fmla="val 50000" name="adj"/>
              </a:avLst>
            </a:prstGeom>
            <a:solidFill>
              <a:srgbClr val="C29F69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4207891" y="1255950"/>
              <a:ext cx="203100" cy="2031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4568391" y="2252213"/>
              <a:ext cx="203100" cy="2031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5346041" y="2658703"/>
              <a:ext cx="203100" cy="2031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6183450" y="2716274"/>
              <a:ext cx="203100" cy="2031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7049442" y="2483118"/>
              <a:ext cx="203100" cy="2031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7613267" y="1996013"/>
              <a:ext cx="203100" cy="2031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7963058" y="1213364"/>
              <a:ext cx="203100" cy="203100"/>
            </a:xfrm>
            <a:prstGeom prst="ellipse">
              <a:avLst/>
            </a:prstGeom>
            <a:solidFill>
              <a:srgbClr val="DBC5A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 b="1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4" name="Google Shape;264;p20"/>
          <p:cNvSpPr txBox="1"/>
          <p:nvPr>
            <p:ph type="title"/>
          </p:nvPr>
        </p:nvSpPr>
        <p:spPr>
          <a:xfrm>
            <a:off x="343050" y="2053075"/>
            <a:ext cx="1603200" cy="2627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Was können </a:t>
            </a:r>
            <a: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Kunden</a:t>
            </a:r>
            <a:r>
              <a:rPr lang="en-GB"/>
              <a:t> erwarten und was nicht?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0"/>
          <p:cNvSpPr txBox="1"/>
          <p:nvPr>
            <p:ph idx="1" type="body"/>
          </p:nvPr>
        </p:nvSpPr>
        <p:spPr>
          <a:xfrm>
            <a:off x="343050" y="3565875"/>
            <a:ext cx="1603200" cy="1114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-158750" lvl="0" marL="179999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/>
              <a:t>Hohe Qualität</a:t>
            </a:r>
            <a:endParaRPr/>
          </a:p>
          <a:p>
            <a:pPr indent="-158750" lvl="0" marL="179999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/>
              <a:t>Premium-Reichweite</a:t>
            </a:r>
            <a:endParaRPr/>
          </a:p>
          <a:p>
            <a:pPr indent="-158750" lvl="0" marL="179999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/>
              <a:t>Alle Sprachregionen (DE/FR/IT)</a:t>
            </a:r>
            <a:endParaRPr/>
          </a:p>
          <a:p>
            <a:pPr indent="-158750" lvl="0" marL="179999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Char char="—"/>
            </a:pPr>
            <a:r>
              <a:rPr lang="en-GB"/>
              <a:t>Hochwertige Engagements </a:t>
            </a:r>
            <a:endParaRPr/>
          </a:p>
          <a:p>
            <a:pPr indent="-158750" lvl="0" marL="179999" rtl="0" algn="l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700"/>
              <a:buChar char="—"/>
            </a:pPr>
            <a:r>
              <a:rPr lang="en-GB"/>
              <a:t>Kreative, zuverlässige und engagierte Zusammenarbeit</a:t>
            </a:r>
            <a:endParaRPr/>
          </a:p>
        </p:txBody>
      </p:sp>
      <p:cxnSp>
        <p:nvCxnSpPr>
          <p:cNvPr id="266" name="Google Shape;266;p20"/>
          <p:cNvCxnSpPr>
            <a:stCxn id="245" idx="0"/>
          </p:cNvCxnSpPr>
          <p:nvPr/>
        </p:nvCxnSpPr>
        <p:spPr>
          <a:xfrm rot="10800000">
            <a:off x="4583272" y="2857957"/>
            <a:ext cx="12600" cy="223500"/>
          </a:xfrm>
          <a:prstGeom prst="straightConnector1">
            <a:avLst/>
          </a:prstGeom>
          <a:noFill/>
          <a:ln cap="flat" cmpd="sng" w="9525">
            <a:solidFill>
              <a:srgbClr val="C29F6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2" name="Google Shape;272;p21"/>
          <p:cNvSpPr txBox="1"/>
          <p:nvPr>
            <p:ph type="title"/>
          </p:nvPr>
        </p:nvSpPr>
        <p:spPr>
          <a:xfrm>
            <a:off x="343050" y="2576775"/>
            <a:ext cx="2332200" cy="2103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GB"/>
              <a:t>Was macht eine </a:t>
            </a:r>
            <a:r>
              <a:rPr b="1"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erfolgreiche</a:t>
            </a:r>
            <a:r>
              <a:rPr lang="en-GB"/>
              <a:t> Kampagne aus?</a:t>
            </a:r>
            <a:endParaRPr/>
          </a:p>
        </p:txBody>
      </p:sp>
      <p:sp>
        <p:nvSpPr>
          <p:cNvPr id="273" name="Google Shape;273;p21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274" name="Google Shape;274;p21"/>
          <p:cNvSpPr txBox="1"/>
          <p:nvPr>
            <p:ph idx="3" type="body"/>
          </p:nvPr>
        </p:nvSpPr>
        <p:spPr>
          <a:xfrm>
            <a:off x="3832625" y="976650"/>
            <a:ext cx="4962600" cy="319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Qualität </a:t>
            </a:r>
            <a:r>
              <a:rPr lang="en-GB" sz="1200"/>
              <a:t>über Quantität </a:t>
            </a:r>
            <a:endParaRPr sz="12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/>
              <a:t>Überzeugendes </a:t>
            </a: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Konzept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Zielgruppenspezifisch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/>
              <a:t>Inhalt passend zum </a:t>
            </a: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Medium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/>
              <a:t>Content is King - </a:t>
            </a: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Distribution</a:t>
            </a:r>
            <a:r>
              <a:rPr lang="en-GB" sz="1200"/>
              <a:t> is Queen</a:t>
            </a:r>
            <a:endParaRPr sz="12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Tracking</a:t>
            </a:r>
            <a:r>
              <a:rPr lang="en-GB" sz="1200"/>
              <a:t> und intelligente </a:t>
            </a: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Datennutzung</a:t>
            </a:r>
            <a:r>
              <a:rPr lang="en-GB" sz="1200"/>
              <a:t> 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200"/>
              <a:t>A</a:t>
            </a:r>
            <a:r>
              <a:rPr lang="en-GB" sz="1200"/>
              <a:t>lle Schritte aufeinander </a:t>
            </a: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abgestimmt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Nachhaltige </a:t>
            </a:r>
            <a:r>
              <a:rPr lang="en-GB" sz="1200"/>
              <a:t>Kooperation</a:t>
            </a:r>
            <a:endParaRPr sz="1200"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75" name="Google Shape;275;p21"/>
          <p:cNvSpPr txBox="1"/>
          <p:nvPr>
            <p:ph idx="4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07</a:t>
            </a:r>
            <a:endParaRPr/>
          </a:p>
        </p:txBody>
      </p:sp>
      <p:pic>
        <p:nvPicPr>
          <p:cNvPr id="276" name="Google Shape;27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38" y="956288"/>
            <a:ext cx="294600" cy="20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38" y="1367174"/>
            <a:ext cx="294600" cy="20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38" y="1778060"/>
            <a:ext cx="294600" cy="20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38" y="2188945"/>
            <a:ext cx="294600" cy="20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38" y="2599831"/>
            <a:ext cx="294600" cy="20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38" y="3010717"/>
            <a:ext cx="294600" cy="20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38" y="3421603"/>
            <a:ext cx="294600" cy="20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738" y="3832488"/>
            <a:ext cx="294600" cy="20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2"/>
          <p:cNvPicPr preferRelativeResize="0"/>
          <p:nvPr/>
        </p:nvPicPr>
        <p:blipFill rotWithShape="1">
          <a:blip r:embed="rId3">
            <a:alphaModFix/>
          </a:blip>
          <a:srcRect b="0" l="0" r="7106" t="0"/>
          <a:stretch/>
        </p:blipFill>
        <p:spPr>
          <a:xfrm>
            <a:off x="3410125" y="0"/>
            <a:ext cx="57338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2"/>
          <p:cNvSpPr txBox="1"/>
          <p:nvPr>
            <p:ph idx="12" type="sldNum"/>
          </p:nvPr>
        </p:nvSpPr>
        <p:spPr>
          <a:xfrm>
            <a:off x="8502675" y="236700"/>
            <a:ext cx="2946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0" name="Google Shape;290;p22"/>
          <p:cNvSpPr txBox="1"/>
          <p:nvPr>
            <p:ph idx="2" type="title"/>
          </p:nvPr>
        </p:nvSpPr>
        <p:spPr>
          <a:xfrm>
            <a:off x="3239850" y="236700"/>
            <a:ext cx="5262900" cy="1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291" name="Google Shape;291;p22"/>
          <p:cNvSpPr txBox="1"/>
          <p:nvPr>
            <p:ph idx="5" type="subTitle"/>
          </p:nvPr>
        </p:nvSpPr>
        <p:spPr>
          <a:xfrm>
            <a:off x="343050" y="0"/>
            <a:ext cx="345300" cy="743400"/>
          </a:xfrm>
          <a:prstGeom prst="rect">
            <a:avLst/>
          </a:prstGeom>
        </p:spPr>
        <p:txBody>
          <a:bodyPr anchorCtr="0" anchor="b" bIns="36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08</a:t>
            </a:r>
            <a:endParaRPr/>
          </a:p>
        </p:txBody>
      </p:sp>
      <p:sp>
        <p:nvSpPr>
          <p:cNvPr id="292" name="Google Shape;292;p22"/>
          <p:cNvSpPr txBox="1"/>
          <p:nvPr>
            <p:ph idx="1" type="body"/>
          </p:nvPr>
        </p:nvSpPr>
        <p:spPr>
          <a:xfrm>
            <a:off x="343050" y="3212750"/>
            <a:ext cx="2332200" cy="146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Emmi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Eine erfolgreiche Umsetzung</a:t>
            </a:r>
            <a:endParaRPr b="1" sz="1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r>
              <a:rPr lang="en-GB"/>
              <a:t>Journalistisches Storytelling braucht Recherche und eine Reportage wird lebhafter wenn der Journalist das Erlebnis hat und so die Beschreibung farbiger gestalten kann.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800"/>
              </a:spcAft>
              <a:buNone/>
            </a:pPr>
            <a:r>
              <a:rPr lang="en-GB"/>
              <a:t>Für Käsehersteller Emmi KALTBACH durfte Audienzz in Zusammenarbeit mit der NZZ Content Creation zwischen Oktober 2019 und April 2020 eine fünfteilige Sponsored Content Serie realisieren.</a:t>
            </a:r>
            <a:endParaRPr/>
          </a:p>
        </p:txBody>
      </p:sp>
      <p:graphicFrame>
        <p:nvGraphicFramePr>
          <p:cNvPr id="293" name="Google Shape;293;p22"/>
          <p:cNvGraphicFramePr/>
          <p:nvPr/>
        </p:nvGraphicFramePr>
        <p:xfrm>
          <a:off x="3173328" y="2917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{D4D8E489-B48A-448B-9952-BD04F904C177}</a:tableStyleId>
              </a:tblPr>
              <a:tblGrid>
                <a:gridCol w="974075"/>
                <a:gridCol w="972575"/>
              </a:tblGrid>
              <a:tr h="3057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Kunde</a:t>
                      </a:r>
                      <a:endParaRPr b="1"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08000" marL="72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Emmi</a:t>
                      </a:r>
                      <a:endParaRPr sz="7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0" marB="0" marR="72000" marL="72000" anchor="ctr">
                    <a:lnL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7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Marke</a:t>
                      </a:r>
                      <a:endParaRPr b="1"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08000" marL="72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Kaltbach</a:t>
                      </a:r>
                      <a:endParaRPr sz="7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0" marB="0" marR="72000" marL="72000" anchor="ctr">
                    <a:lnL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057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Zeitraum</a:t>
                      </a:r>
                      <a:endParaRPr b="1"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08000" marL="72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Oktober 2019 bis April 2020</a:t>
                      </a:r>
                      <a:endParaRPr sz="7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0" marB="0" marR="72000" marL="72000" anchor="ctr">
                    <a:lnL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7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Anzahl Stories</a:t>
                      </a:r>
                      <a:endParaRPr b="1"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08000" marL="72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5</a:t>
                      </a:r>
                      <a:endParaRPr sz="7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0" marB="0" marR="72000" marL="72000" anchor="ctr">
                    <a:lnL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  <a:tr h="3057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Erreichte Engagements</a:t>
                      </a:r>
                      <a:endParaRPr b="1"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08000" marL="72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113’407</a:t>
                      </a:r>
                      <a:endParaRPr sz="7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0" marB="0" marR="72000" marL="72000" anchor="ctr">
                    <a:lnL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7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700">
                          <a:latin typeface="Roboto"/>
                          <a:ea typeface="Roboto"/>
                          <a:cs typeface="Roboto"/>
                          <a:sym typeface="Roboto"/>
                        </a:rPr>
                        <a:t>∅ Verweildauer</a:t>
                      </a:r>
                      <a:endParaRPr b="1" sz="7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08000" marL="72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3  Min. 35  Sek.</a:t>
                      </a:r>
                      <a:endParaRPr sz="7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0" marB="0" marR="72000" marL="72000" anchor="ctr">
                    <a:lnL cap="flat" cmpd="sng" w="19050">
                      <a:solidFill>
                        <a:srgbClr val="C29F6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DD0D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DD0D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pic>
        <p:nvPicPr>
          <p:cNvPr id="294" name="Google Shape;2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850" y="648900"/>
            <a:ext cx="2257173" cy="190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udienzz">
  <a:themeElements>
    <a:clrScheme name="Simple Light">
      <a:dk1>
        <a:srgbClr val="3B3B3B"/>
      </a:dk1>
      <a:lt1>
        <a:srgbClr val="FFFFFF"/>
      </a:lt1>
      <a:dk2>
        <a:srgbClr val="595959"/>
      </a:dk2>
      <a:lt2>
        <a:srgbClr val="EEEEEE"/>
      </a:lt2>
      <a:accent1>
        <a:srgbClr val="C29F69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C29F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